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67" r:id="rId5"/>
    <p:sldId id="257" r:id="rId6"/>
    <p:sldId id="270" r:id="rId7"/>
    <p:sldId id="272" r:id="rId8"/>
    <p:sldId id="258" r:id="rId9"/>
    <p:sldId id="273" r:id="rId10"/>
    <p:sldId id="269" r:id="rId11"/>
    <p:sldId id="259" r:id="rId12"/>
    <p:sldId id="275" r:id="rId13"/>
    <p:sldId id="263" r:id="rId14"/>
    <p:sldId id="264" r:id="rId15"/>
    <p:sldId id="274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06799F8-075E-4A3A-A7F6-7FBC6576F1A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712" autoAdjust="0"/>
  </p:normalViewPr>
  <p:slideViewPr>
    <p:cSldViewPr snapToGrid="0">
      <p:cViewPr>
        <p:scale>
          <a:sx n="63" d="100"/>
          <a:sy n="63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2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47F476-161E-4A04-A0FB-965A0EEB43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E49AB-875B-42C8-941C-0DE0DBD2D3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6B955-9ABA-47D4-BA0F-43D209E6DE06}" type="datetimeFigureOut">
              <a:rPr lang="en-US" smtClean="0"/>
              <a:t>7/20/2019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FBA4A-EC84-4A1C-951D-F76333FEE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85306-E124-4DA3-9455-10E28A78F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AA0D8-202C-4D3D-887A-429ECB6FFB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06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40B59-C110-4FB7-8E50-2056552E4A1A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6F764-58F5-4252-BE70-A04B49DB6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48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Merchandise Trade in the modern world is typically driven by the difference in technology, re-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sources, demand, Existence of Government policies and the existence of economies of scale in pro-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duction. Merchandise trade [1] is characterized by merchandise exports and imports. Typically,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two systems to record merchandise trade referred to as general trade and special trade.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 trade excludes certain trade flows. Merchandise trade is typically defined by general trade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covers inward and outward flows of goods through country or territory. Goods are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merchan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adds or reduces the stock of materials because of inward or outward flow through country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territory. The flow of good is valued at transaction values [2]. The trade values can be a good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indicator of overall trade in International market, the trend for trade flows among developed and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developing countries, growth gap between various economies, trade shares of different economies[3].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proposing here to build a visualization that can illustrate merchandise trade transactions over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years as per data collected by WTO. We describe our visualization as Global Trade Spectrum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it will provide 360 views of all transactions in different categories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trades.The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alized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3 different charts-Line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chart,GeoMap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Heatmap covering aspects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trending,display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worldmap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identify data patterns providing understanding of evolution of Global trade and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factors influencing it since 1947.Bokeh was used to visualize the charts as it provides elegant and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concise mechanism to plot highly complex chart and figure.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Reference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[1]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Nicita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A. (2014). United Nations Conference on Trade and Development.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UNITED NATIONS PUBLICATION.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Geneva 10, Switzerland: UNITED NATIONS CONFERENCE ON TRADE AND DEVELOPMENT.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[2] World Trade Organization . (2019).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WTO Statistical data sets - Metadata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Retrieved from http://stat.wto.org: http://stat.wto.org/StatisticalProgram/WSDBStatProgramTechNotes.aspx?Language=E#Data_availability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[3] World Trade Organization. (2018). Latest trends in world trade 2017-2018.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World Trade Statistical Review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28-39.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[4] World Trade Organization. (2019).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Bulk download of trade datasets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Retrieved from www.wto.org: https://www.wto.org/english/res_e/statis_e/trade_datasets_e.htm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[5] World Trade Organization. (2019).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Statistics on merchandise trade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Retrieved from www.wto.org: https://www.wto.org/english/res_e/statis_e/merch_trade_stat_e.html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[6] World Trade Organization. (2019).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Country Analysis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Retrieved from wits.worldbank.org: http://wits.worldbank.org/visualization/country-analysis-visualization.html 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6F764-58F5-4252-BE70-A04B49DB63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02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397977"/>
            <a:ext cx="8361229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4475023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7/20/2019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79965FD7-DA9A-4AFB-B8C8-34AC1FEE9F72}"/>
              </a:ext>
            </a:extLst>
          </p:cNvPr>
          <p:cNvSpPr/>
          <p:nvPr userDrawn="1"/>
        </p:nvSpPr>
        <p:spPr>
          <a:xfrm flipV="1">
            <a:off x="887674" y="726883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92465177-72B9-4DCF-8F98-0C79F3EE32EC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4408489"/>
          </a:xfrm>
          <a:prstGeom prst="corner">
            <a:avLst>
              <a:gd name="adj1" fmla="val 6149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6773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2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7/20/2019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91236E78-C797-4C31-BA0C-DB193BAF6D2D}"/>
              </a:ext>
            </a:extLst>
          </p:cNvPr>
          <p:cNvSpPr/>
          <p:nvPr userDrawn="1"/>
        </p:nvSpPr>
        <p:spPr>
          <a:xfrm rot="10800000" flipV="1">
            <a:off x="8391654" y="1873024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BFA658F0-F295-40A9-8BA8-1F6CBDFBBE09}"/>
              </a:ext>
            </a:extLst>
          </p:cNvPr>
          <p:cNvSpPr/>
          <p:nvPr userDrawn="1"/>
        </p:nvSpPr>
        <p:spPr>
          <a:xfrm flipH="1">
            <a:off x="8152968" y="1752327"/>
            <a:ext cx="3152309" cy="4408489"/>
          </a:xfrm>
          <a:prstGeom prst="corner">
            <a:avLst>
              <a:gd name="adj1" fmla="val 7085"/>
              <a:gd name="adj2" fmla="val 775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007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7/20/2019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2544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7/20/2019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D1631-6749-4027-9415-B72D163BB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0471" y="2297695"/>
            <a:ext cx="9071059" cy="2767600"/>
          </a:xfrm>
        </p:spPr>
        <p:txBody>
          <a:bodyPr anchor="ctr"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6103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7/20/2019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014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econd Option">
    <p:bg bwMode="grayWhite">
      <p:bgPr>
        <a:gradFill flip="none" rotWithShape="1">
          <a:gsLst>
            <a:gs pos="0">
              <a:schemeClr val="tx2">
                <a:lumMod val="50000"/>
              </a:schemeClr>
            </a:gs>
            <a:gs pos="34000">
              <a:schemeClr val="tx2"/>
            </a:gs>
            <a:gs pos="66000">
              <a:schemeClr val="tx2">
                <a:lumMod val="75000"/>
              </a:schemeClr>
            </a:gs>
            <a:gs pos="97000">
              <a:schemeClr val="tx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-Shape 9">
            <a:extLst>
              <a:ext uri="{FF2B5EF4-FFF2-40B4-BE49-F238E27FC236}">
                <a16:creationId xmlns:a16="http://schemas.microsoft.com/office/drawing/2014/main" id="{13412040-642F-40C5-8AB5-C0E8D41B481B}"/>
              </a:ext>
            </a:extLst>
          </p:cNvPr>
          <p:cNvSpPr/>
          <p:nvPr userDrawn="1"/>
        </p:nvSpPr>
        <p:spPr>
          <a:xfrm flipV="1">
            <a:off x="870090" y="709300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 title="Side bar">
            <a:extLst>
              <a:ext uri="{FF2B5EF4-FFF2-40B4-BE49-F238E27FC236}">
                <a16:creationId xmlns:a16="http://schemas.microsoft.com/office/drawing/2014/main" id="{BADD331D-DA8D-4D47-A2BB-F4875FDB16A4}"/>
              </a:ext>
            </a:extLst>
          </p:cNvPr>
          <p:cNvSpPr/>
          <p:nvPr userDrawn="1"/>
        </p:nvSpPr>
        <p:spPr>
          <a:xfrm rot="5400000">
            <a:off x="5791174" y="457175"/>
            <a:ext cx="609651" cy="121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7977" y="1151796"/>
            <a:ext cx="9504485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7977" y="4897053"/>
            <a:ext cx="950448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7/20/2019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68D376A1-CC76-4C90-B2CF-F89EA13E7942}"/>
              </a:ext>
            </a:extLst>
          </p:cNvPr>
          <p:cNvSpPr/>
          <p:nvPr userDrawn="1"/>
        </p:nvSpPr>
        <p:spPr>
          <a:xfrm rot="10800000" flipV="1">
            <a:off x="8549910" y="1820273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3007448"/>
          </a:xfrm>
          <a:prstGeom prst="corner">
            <a:avLst>
              <a:gd name="adj1" fmla="val 6089"/>
              <a:gd name="adj2" fmla="val 6769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7" y="1685653"/>
            <a:ext cx="3152309" cy="3007448"/>
          </a:xfrm>
          <a:prstGeom prst="corner">
            <a:avLst>
              <a:gd name="adj1" fmla="val 6089"/>
              <a:gd name="adj2" fmla="val 6442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350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720213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84671"/>
            <a:ext cx="9601200" cy="438272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7/20/2019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EFB83C-E1EC-41AC-BFF6-9D094E2D43C6}"/>
              </a:ext>
            </a:extLst>
          </p:cNvPr>
          <p:cNvCxnSpPr/>
          <p:nvPr userDrawn="1"/>
        </p:nvCxnSpPr>
        <p:spPr>
          <a:xfrm>
            <a:off x="1465008" y="1445344"/>
            <a:ext cx="94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941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 and Picture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22C1B9-FA56-4CEA-AD98-25A595D942F8}"/>
              </a:ext>
            </a:extLst>
          </p:cNvPr>
          <p:cNvSpPr/>
          <p:nvPr userDrawn="1"/>
        </p:nvSpPr>
        <p:spPr bwMode="white">
          <a:xfrm>
            <a:off x="7040199" y="564425"/>
            <a:ext cx="4356000" cy="4464000"/>
          </a:xfrm>
          <a:prstGeom prst="ellipse">
            <a:avLst/>
          </a:prstGeom>
          <a:noFill/>
          <a:ln w="12382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7/20/2019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86B981-6A78-425B-97A2-BA24E40DB7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5761" y="670570"/>
            <a:ext cx="4151312" cy="4248000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A21C7D74-31FD-4638-819B-6F7351A177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47294" y="5188236"/>
            <a:ext cx="4858459" cy="1126906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1pPr>
            <a:lvl2pPr marL="530352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9875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3pPr>
            <a:lvl4pPr marL="14447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901952" indent="0" algn="ctr">
              <a:buNone/>
              <a:defRPr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844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7/20/2019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D439475-E625-4449-B42E-8F291D64A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60" y="518474"/>
            <a:ext cx="4910394" cy="5759777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18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lang="en-US" sz="18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lang="en-US" sz="16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lang="en-US"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lang="en-US"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marL="0" lvl="0" indent="0" algn="ctr">
              <a:buNone/>
            </a:pPr>
            <a:r>
              <a:rPr lang="en-US" noProof="0"/>
              <a:t>Edit Master text styles</a:t>
            </a:r>
          </a:p>
          <a:p>
            <a:pPr marL="0" lvl="1" indent="0" algn="ctr">
              <a:buNone/>
            </a:pPr>
            <a:r>
              <a:rPr lang="en-US" noProof="0"/>
              <a:t>Second level</a:t>
            </a:r>
          </a:p>
          <a:p>
            <a:pPr marL="0" lvl="2" indent="0" algn="ctr">
              <a:buNone/>
            </a:pPr>
            <a:r>
              <a:rPr lang="en-US" noProof="0"/>
              <a:t>Third level</a:t>
            </a:r>
          </a:p>
          <a:p>
            <a:pPr marL="0" lvl="3" indent="0" algn="ctr">
              <a:buNone/>
            </a:pPr>
            <a:r>
              <a:rPr lang="en-US" noProof="0"/>
              <a:t>Fourth level</a:t>
            </a:r>
          </a:p>
          <a:p>
            <a:pPr marL="0" lvl="4" indent="0" algn="ctr">
              <a:buNone/>
            </a:pPr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60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, TItl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430D42-50DC-4502-A3E8-251FE7F0809D}"/>
              </a:ext>
            </a:extLst>
          </p:cNvPr>
          <p:cNvSpPr/>
          <p:nvPr userDrawn="1"/>
        </p:nvSpPr>
        <p:spPr>
          <a:xfrm>
            <a:off x="507591" y="5289755"/>
            <a:ext cx="5270049" cy="1012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3"/>
              </a:solidFill>
            </a:endParaRP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4732985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7/20/2019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BDA3A4D-2561-4EEB-8787-E1A6525657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245" y="668595"/>
            <a:ext cx="4646651" cy="4198373"/>
          </a:xfrm>
          <a:prstGeom prst="snip2DiagRect">
            <a:avLst>
              <a:gd name="adj1" fmla="val 0"/>
              <a:gd name="adj2" fmla="val 10300"/>
            </a:avLst>
          </a:prstGeom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BB32A6B-92AA-4208-9120-FFC166CE75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275" y="5352418"/>
            <a:ext cx="5148000" cy="900000"/>
          </a:xfr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1pPr>
            <a:lvl2pPr marL="530352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2pPr>
            <a:lvl3pPr marL="9875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3pPr>
            <a:lvl4pPr marL="14447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4pPr>
            <a:lvl5pPr marL="1901952" indent="0" algn="ctr"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82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5945780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7/20/2019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57F3340-8A42-40F0-BF5B-EEF6E3E88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6246" y="668595"/>
            <a:ext cx="4646651" cy="5383413"/>
          </a:xfrm>
          <a:custGeom>
            <a:avLst/>
            <a:gdLst>
              <a:gd name="connsiteX0" fmla="*/ 0 w 4646651"/>
              <a:gd name="connsiteY0" fmla="*/ 0 h 5383413"/>
              <a:gd name="connsiteX1" fmla="*/ 4168046 w 4646651"/>
              <a:gd name="connsiteY1" fmla="*/ 0 h 5383413"/>
              <a:gd name="connsiteX2" fmla="*/ 4646651 w 4646651"/>
              <a:gd name="connsiteY2" fmla="*/ 478605 h 5383413"/>
              <a:gd name="connsiteX3" fmla="*/ 4646651 w 4646651"/>
              <a:gd name="connsiteY3" fmla="*/ 5383413 h 5383413"/>
              <a:gd name="connsiteX4" fmla="*/ 478605 w 4646651"/>
              <a:gd name="connsiteY4" fmla="*/ 5383413 h 5383413"/>
              <a:gd name="connsiteX5" fmla="*/ 0 w 4646651"/>
              <a:gd name="connsiteY5" fmla="*/ 4904808 h 538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6651" h="5383413">
                <a:moveTo>
                  <a:pt x="0" y="0"/>
                </a:moveTo>
                <a:lnTo>
                  <a:pt x="4168046" y="0"/>
                </a:lnTo>
                <a:lnTo>
                  <a:pt x="4646651" y="478605"/>
                </a:lnTo>
                <a:lnTo>
                  <a:pt x="4646651" y="5383413"/>
                </a:lnTo>
                <a:lnTo>
                  <a:pt x="478605" y="5383413"/>
                </a:lnTo>
                <a:lnTo>
                  <a:pt x="0" y="4904808"/>
                </a:lnTo>
                <a:close/>
              </a:path>
            </a:pathLst>
          </a:custGeom>
          <a:ln w="571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78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blackWhite">
      <p:bgPr>
        <a:gradFill flip="none" rotWithShape="1">
          <a:gsLst>
            <a:gs pos="0">
              <a:schemeClr val="bg2">
                <a:lumMod val="50000"/>
              </a:schemeClr>
            </a:gs>
            <a:gs pos="33000">
              <a:schemeClr val="bg2"/>
            </a:gs>
            <a:gs pos="66000">
              <a:schemeClr val="bg2">
                <a:lumMod val="75000"/>
              </a:schemeClr>
            </a:gs>
            <a:gs pos="97000">
              <a:schemeClr val="bg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7/20/2019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F5B4C6D-2825-4690-8D32-39CBF5E0F7E6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DFD43940-6D78-4E75-BDB6-8792768BB894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5837"/>
              <a:gd name="adj2" fmla="val 6502"/>
            </a:avLst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92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7/20/2019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885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Side bar">
            <a:extLst>
              <a:ext uri="{FF2B5EF4-FFF2-40B4-BE49-F238E27FC236}">
                <a16:creationId xmlns:a16="http://schemas.microsoft.com/office/drawing/2014/main" id="{FFA7AFEF-D97A-4A94-A884-7F95E91332B7}"/>
              </a:ext>
            </a:extLst>
          </p:cNvPr>
          <p:cNvSpPr/>
          <p:nvPr userDrawn="1"/>
        </p:nvSpPr>
        <p:spPr>
          <a:xfrm>
            <a:off x="622095" y="0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7/20/2019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630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71" r:id="rId5"/>
    <p:sldLayoutId id="2147483669" r:id="rId6"/>
    <p:sldLayoutId id="2147483672" r:id="rId7"/>
    <p:sldLayoutId id="2147483663" r:id="rId8"/>
    <p:sldLayoutId id="2147483664" r:id="rId9"/>
    <p:sldLayoutId id="2147483665" r:id="rId10"/>
    <p:sldLayoutId id="2147483666" r:id="rId11"/>
    <p:sldLayoutId id="2147483673" r:id="rId12"/>
    <p:sldLayoutId id="2147483667" r:id="rId13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732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4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304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7876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187702" indent="-28575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89FE-7B85-40C7-8441-909223A9B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Global Trade Spectrum</a:t>
            </a:r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bokeh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DC842-2DF4-46F3-AEC5-E38386DA68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Gautam</a:t>
            </a:r>
            <a:r>
              <a:rPr lang="en-US" dirty="0"/>
              <a:t> </a:t>
            </a:r>
            <a:r>
              <a:rPr lang="en-US" dirty="0" err="1"/>
              <a:t>Matkar</a:t>
            </a:r>
            <a:r>
              <a:rPr lang="en-US" dirty="0"/>
              <a:t>, Gagan Arora and Deepak </a:t>
            </a:r>
            <a:r>
              <a:rPr lang="en-US" dirty="0" err="1"/>
              <a:t>Khirey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78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7539" y="981119"/>
            <a:ext cx="7475401" cy="547364"/>
          </a:xfrm>
        </p:spPr>
        <p:txBody>
          <a:bodyPr/>
          <a:lstStyle/>
          <a:p>
            <a:r>
              <a:rPr lang="en-US" sz="4400" cap="none" dirty="0"/>
              <a:t>Conclusion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422400" y="1528483"/>
            <a:ext cx="9489440" cy="4537037"/>
          </a:xfrm>
        </p:spPr>
        <p:txBody>
          <a:bodyPr>
            <a:normAutofit fontScale="8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It is very tedious to create multiple plots for given dataset like WTO Merchandise Trade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It will be very inefficient way to create separate plots for each country or each trade category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Hence it is very useful to create interactive plots where visualization updates based on user selection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Bokeh provides very robust Interactive Dashboard capabilities to explore data visually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Different visualization methods like Line Chart, </a:t>
            </a:r>
            <a:r>
              <a:rPr lang="en-US" dirty="0" err="1"/>
              <a:t>Geomap</a:t>
            </a:r>
            <a:r>
              <a:rPr lang="en-US" dirty="0"/>
              <a:t>, Heatmap are useful to convey different properties of dataset like Temporal Trends, Regional co-operation etc.</a:t>
            </a:r>
          </a:p>
        </p:txBody>
      </p:sp>
    </p:spTree>
    <p:extLst>
      <p:ext uri="{BB962C8B-B14F-4D97-AF65-F5344CB8AC3E}">
        <p14:creationId xmlns:p14="http://schemas.microsoft.com/office/powerpoint/2010/main" val="3424638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567" y="1059841"/>
            <a:ext cx="2233009" cy="592747"/>
          </a:xfrm>
        </p:spPr>
        <p:txBody>
          <a:bodyPr/>
          <a:lstStyle/>
          <a:p>
            <a:r>
              <a:rPr lang="en-US" sz="2800" dirty="0"/>
              <a:t>Future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3038" y="3405188"/>
            <a:ext cx="9205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In current work, interactive behavior is possible only when we start </a:t>
            </a:r>
            <a:r>
              <a:rPr lang="en-US" dirty="0" err="1">
                <a:solidFill>
                  <a:srgbClr val="0070C0"/>
                </a:solidFill>
              </a:rPr>
              <a:t>bokeh</a:t>
            </a:r>
            <a:r>
              <a:rPr lang="en-US" dirty="0">
                <a:solidFill>
                  <a:srgbClr val="0070C0"/>
                </a:solidFill>
              </a:rPr>
              <a:t> server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For future, we could host the </a:t>
            </a:r>
            <a:r>
              <a:rPr lang="en-US" dirty="0" err="1">
                <a:solidFill>
                  <a:srgbClr val="0070C0"/>
                </a:solidFill>
              </a:rPr>
              <a:t>bokeh</a:t>
            </a:r>
            <a:r>
              <a:rPr lang="en-US" dirty="0">
                <a:solidFill>
                  <a:srgbClr val="0070C0"/>
                </a:solidFill>
              </a:rPr>
              <a:t> python app on the web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Flask: Micro web framework for 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70C0"/>
                </a:solidFill>
              </a:rPr>
              <a:t>Pythonanywhere</a:t>
            </a:r>
            <a:r>
              <a:rPr lang="en-US" dirty="0">
                <a:solidFill>
                  <a:srgbClr val="0070C0"/>
                </a:solidFill>
              </a:rPr>
              <a:t>: Web hosting for the Flask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We could also create an animation which could depict trade transaction from 1947 till 2017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24000"/>
            <a:ext cx="32956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08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8E2E-1562-4173-9A02-5BD58EF5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708D1F-71DA-4FE9-914B-92D3144BF4C8}"/>
              </a:ext>
            </a:extLst>
          </p:cNvPr>
          <p:cNvSpPr/>
          <p:nvPr/>
        </p:nvSpPr>
        <p:spPr>
          <a:xfrm>
            <a:off x="1005840" y="1534159"/>
            <a:ext cx="10749280" cy="4618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MR9"/>
              </a:rPr>
              <a:t>[1] W. T. Notes, </a:t>
            </a:r>
            <a:r>
              <a:rPr lang="en-US" dirty="0" err="1">
                <a:latin typeface="CMR9"/>
              </a:rPr>
              <a:t>Nicita</a:t>
            </a:r>
            <a:r>
              <a:rPr lang="en-US" dirty="0">
                <a:latin typeface="CMR9"/>
              </a:rPr>
              <a:t>, a. (2014). united nations confer-</a:t>
            </a:r>
            <a:r>
              <a:rPr lang="en-US" dirty="0" err="1">
                <a:latin typeface="CMR9"/>
              </a:rPr>
              <a:t>ence</a:t>
            </a:r>
            <a:r>
              <a:rPr lang="en-US" dirty="0">
                <a:latin typeface="CMR9"/>
              </a:rPr>
              <a:t> on trade and development. united nations publica-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CMR9"/>
              </a:rPr>
              <a:t>tion</a:t>
            </a:r>
            <a:r>
              <a:rPr lang="en-US" dirty="0">
                <a:latin typeface="CMR9"/>
              </a:rPr>
              <a:t>. </a:t>
            </a:r>
            <a:r>
              <a:rPr lang="en-US" dirty="0" err="1">
                <a:latin typeface="CMR9"/>
              </a:rPr>
              <a:t>geneva</a:t>
            </a:r>
            <a:r>
              <a:rPr lang="en-US" dirty="0">
                <a:latin typeface="CMR9"/>
              </a:rPr>
              <a:t> 10, </a:t>
            </a:r>
            <a:r>
              <a:rPr lang="en-US" dirty="0" err="1">
                <a:latin typeface="CMR9"/>
              </a:rPr>
              <a:t>switzerland</a:t>
            </a:r>
            <a:r>
              <a:rPr lang="en-US" dirty="0">
                <a:latin typeface="CMR9"/>
              </a:rPr>
              <a:t>: United nations </a:t>
            </a:r>
            <a:r>
              <a:rPr lang="en-US" dirty="0" err="1">
                <a:latin typeface="CMR9"/>
              </a:rPr>
              <a:t>conferenceon</a:t>
            </a:r>
            <a:r>
              <a:rPr lang="en-US" dirty="0">
                <a:latin typeface="CMR9"/>
              </a:rPr>
              <a:t> trade and development. (2019).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MR9"/>
              </a:rPr>
              <a:t>[2] W. T. Organizations, World trade organization . (2019).</a:t>
            </a:r>
            <a:r>
              <a:rPr lang="en-US" dirty="0" err="1">
                <a:latin typeface="CMR9"/>
              </a:rPr>
              <a:t>wto</a:t>
            </a:r>
            <a:r>
              <a:rPr lang="en-US" dirty="0">
                <a:latin typeface="CMR9"/>
              </a:rPr>
              <a:t> statistical data sets - metadata. (2019).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MR9"/>
              </a:rPr>
              <a:t>[3] W. T. Organizations, World trade organization. (2018).latest trends in world trade 2017-2018. world trade </a:t>
            </a:r>
            <a:r>
              <a:rPr lang="en-US" dirty="0" err="1">
                <a:latin typeface="CMR9"/>
              </a:rPr>
              <a:t>sta</a:t>
            </a:r>
            <a:r>
              <a:rPr lang="en-US" dirty="0">
                <a:latin typeface="CMR9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CMR9"/>
              </a:rPr>
              <a:t>tistical</a:t>
            </a:r>
            <a:r>
              <a:rPr lang="en-US" dirty="0">
                <a:latin typeface="CMR9"/>
              </a:rPr>
              <a:t> review , 28-39. (2019).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MR9"/>
              </a:rPr>
              <a:t>[4] W. T. Organizations, Bulk download of trade </a:t>
            </a:r>
            <a:r>
              <a:rPr lang="en-US" dirty="0" err="1">
                <a:latin typeface="CMR9"/>
              </a:rPr>
              <a:t>datasets.retrieved</a:t>
            </a:r>
            <a:r>
              <a:rPr lang="en-US" dirty="0">
                <a:latin typeface="CMR9"/>
              </a:rPr>
              <a:t> from www.wto.org: (2019).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MR9"/>
              </a:rPr>
              <a:t>[5] W. T. Organizations, Statistics on merchandise </a:t>
            </a:r>
            <a:r>
              <a:rPr lang="en-US" dirty="0" err="1">
                <a:latin typeface="CMR9"/>
              </a:rPr>
              <a:t>trade.retrieved</a:t>
            </a:r>
            <a:r>
              <a:rPr lang="en-US" dirty="0">
                <a:latin typeface="CMR9"/>
              </a:rPr>
              <a:t> from www.wto.org: (2019).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MR9"/>
              </a:rPr>
              <a:t>[6] W. T. Organizations, Country analysis. retrieved from wits.worldbank.org: (2019).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MR9"/>
              </a:rPr>
              <a:t>[7] W. T. Organizations, Detailed product analysis. Retrieved from wits.worldbank.org: (2019).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MR9"/>
              </a:rPr>
              <a:t>[8] W. T. Organizations, Merchandise trade balance with partners. retrieved from wits.worldbank.org: (2019).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MR9"/>
              </a:rPr>
              <a:t>[9] W. T. Organizations, World integrated trade solution. retrieved from wits.worldbank.org: (2019).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866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187F3-6B4A-40F1-BCC1-2E7D4A05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83C47-D968-460C-9EA4-09143A053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Visualization is Fun!!!!!!!!!!!!!!!!!!!!!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01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DD116-B08B-4778-A00B-4D30FCB47F46}"/>
              </a:ext>
            </a:extLst>
          </p:cNvPr>
          <p:cNvSpPr/>
          <p:nvPr/>
        </p:nvSpPr>
        <p:spPr>
          <a:xfrm>
            <a:off x="802433" y="5123884"/>
            <a:ext cx="11389568" cy="1405256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3" b="1" i="1" dirty="0">
                <a:solidFill>
                  <a:schemeClr val="bg1"/>
                </a:solidFill>
              </a:rPr>
              <a:t>World merchandise exports increased to US$ 17.73 trillion in 2017, up from US$ 16.03 US trillion in 2016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3" b="1" i="1" dirty="0">
                <a:solidFill>
                  <a:schemeClr val="bg1"/>
                </a:solidFill>
              </a:rPr>
              <a:t>World commercial services exports grew by 8% in 2017,reaching US$ 5.28 trillion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33" b="1" i="1" dirty="0">
                <a:solidFill>
                  <a:schemeClr val="bg1"/>
                </a:solidFill>
              </a:rPr>
              <a:t>Asia was the top contributor to trade growth in volume terms in 2017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0420D0F-8F65-4BB3-98C8-211270D72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104108"/>
              </p:ext>
            </p:extLst>
          </p:nvPr>
        </p:nvGraphicFramePr>
        <p:xfrm>
          <a:off x="491632" y="3328488"/>
          <a:ext cx="11628835" cy="15846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25767">
                  <a:extLst>
                    <a:ext uri="{9D8B030D-6E8A-4147-A177-3AD203B41FA5}">
                      <a16:colId xmlns:a16="http://schemas.microsoft.com/office/drawing/2014/main" val="3056676686"/>
                    </a:ext>
                  </a:extLst>
                </a:gridCol>
                <a:gridCol w="2325767">
                  <a:extLst>
                    <a:ext uri="{9D8B030D-6E8A-4147-A177-3AD203B41FA5}">
                      <a16:colId xmlns:a16="http://schemas.microsoft.com/office/drawing/2014/main" val="1613977384"/>
                    </a:ext>
                  </a:extLst>
                </a:gridCol>
                <a:gridCol w="2325767">
                  <a:extLst>
                    <a:ext uri="{9D8B030D-6E8A-4147-A177-3AD203B41FA5}">
                      <a16:colId xmlns:a16="http://schemas.microsoft.com/office/drawing/2014/main" val="2169538526"/>
                    </a:ext>
                  </a:extLst>
                </a:gridCol>
                <a:gridCol w="2325767">
                  <a:extLst>
                    <a:ext uri="{9D8B030D-6E8A-4147-A177-3AD203B41FA5}">
                      <a16:colId xmlns:a16="http://schemas.microsoft.com/office/drawing/2014/main" val="741020987"/>
                    </a:ext>
                  </a:extLst>
                </a:gridCol>
                <a:gridCol w="2325767">
                  <a:extLst>
                    <a:ext uri="{9D8B030D-6E8A-4147-A177-3AD203B41FA5}">
                      <a16:colId xmlns:a16="http://schemas.microsoft.com/office/drawing/2014/main" val="1215024375"/>
                    </a:ext>
                  </a:extLst>
                </a:gridCol>
              </a:tblGrid>
              <a:tr h="1584689">
                <a:tc>
                  <a:txBody>
                    <a:bodyPr/>
                    <a:lstStyle/>
                    <a:p>
                      <a:pPr marL="0" marR="0" lvl="0" indent="0" algn="ctr" defTabSz="685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0" dirty="0">
                          <a:cs typeface="Arial" panose="020B0604020202020204" pitchFamily="34" charset="0"/>
                        </a:rPr>
                        <a:t>Increase in merchandise trade </a:t>
                      </a:r>
                    </a:p>
                  </a:txBody>
                  <a:tcPr marL="121920" marR="121920" marT="60960" marB="60960" anchor="ctr">
                    <a:lnR w="571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Global trade evolve over world map</a:t>
                      </a:r>
                      <a:endParaRPr lang="en-US" sz="2400" kern="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 anchor="ctr">
                    <a:lnL w="571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Understand export and import relation</a:t>
                      </a:r>
                    </a:p>
                  </a:txBody>
                  <a:tcPr marL="121920" marR="121920" marT="60960" marB="60960" anchor="ctr">
                    <a:lnL w="571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i="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cs typeface="Arial" panose="020B0604020202020204" pitchFamily="34" charset="0"/>
                        </a:rPr>
                        <a:t>Granular information for WTO country</a:t>
                      </a:r>
                    </a:p>
                  </a:txBody>
                  <a:tcPr marL="121920" marR="121920" marT="60960" marB="60960" anchor="ctr">
                    <a:lnL w="571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0" dirty="0">
                          <a:cs typeface="Arial" panose="020B0604020202020204" pitchFamily="34" charset="0"/>
                        </a:rPr>
                        <a:t>Understand intuition behind trade behavior</a:t>
                      </a:r>
                    </a:p>
                  </a:txBody>
                  <a:tcPr marL="121920" marR="121920" marT="60960" marB="60960" anchor="ctr">
                    <a:lnL w="571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3052912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8DBDAF50-CA9C-4B7E-9A77-69B8BF56027E}"/>
              </a:ext>
            </a:extLst>
          </p:cNvPr>
          <p:cNvSpPr/>
          <p:nvPr/>
        </p:nvSpPr>
        <p:spPr>
          <a:xfrm>
            <a:off x="917125" y="1843959"/>
            <a:ext cx="1465989" cy="1432501"/>
          </a:xfrm>
          <a:prstGeom prst="ellipse">
            <a:avLst/>
          </a:prstGeom>
          <a:noFill/>
          <a:ln w="57150">
            <a:solidFill>
              <a:srgbClr val="A967A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76DF7A-B411-4297-A500-C9D40D295109}"/>
              </a:ext>
            </a:extLst>
          </p:cNvPr>
          <p:cNvSpPr/>
          <p:nvPr/>
        </p:nvSpPr>
        <p:spPr>
          <a:xfrm>
            <a:off x="3124725" y="1814715"/>
            <a:ext cx="1465989" cy="1432501"/>
          </a:xfrm>
          <a:prstGeom prst="ellipse">
            <a:avLst/>
          </a:prstGeom>
          <a:solidFill>
            <a:schemeClr val="bg1"/>
          </a:solidFill>
          <a:ln w="57150">
            <a:solidFill>
              <a:srgbClr val="A967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07D6E4-BE34-41F1-A78F-B68435569F34}"/>
              </a:ext>
            </a:extLst>
          </p:cNvPr>
          <p:cNvSpPr/>
          <p:nvPr/>
        </p:nvSpPr>
        <p:spPr>
          <a:xfrm>
            <a:off x="5267927" y="1786178"/>
            <a:ext cx="1465989" cy="1432501"/>
          </a:xfrm>
          <a:prstGeom prst="ellipse">
            <a:avLst/>
          </a:prstGeom>
          <a:noFill/>
          <a:ln w="57150">
            <a:solidFill>
              <a:srgbClr val="A967A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4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BC7763-E990-418F-9CB0-E453304C9073}"/>
              </a:ext>
            </a:extLst>
          </p:cNvPr>
          <p:cNvSpPr/>
          <p:nvPr/>
        </p:nvSpPr>
        <p:spPr>
          <a:xfrm>
            <a:off x="7708813" y="1727135"/>
            <a:ext cx="1465989" cy="1432501"/>
          </a:xfrm>
          <a:prstGeom prst="ellipse">
            <a:avLst/>
          </a:prstGeom>
          <a:noFill/>
          <a:ln w="57150">
            <a:solidFill>
              <a:srgbClr val="A967A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76FD02-CAB9-4E7E-ABCC-2795B497FED1}"/>
              </a:ext>
            </a:extLst>
          </p:cNvPr>
          <p:cNvSpPr/>
          <p:nvPr/>
        </p:nvSpPr>
        <p:spPr>
          <a:xfrm>
            <a:off x="10109313" y="1770333"/>
            <a:ext cx="1465989" cy="1432501"/>
          </a:xfrm>
          <a:prstGeom prst="ellipse">
            <a:avLst/>
          </a:prstGeom>
          <a:noFill/>
          <a:ln w="57150">
            <a:solidFill>
              <a:srgbClr val="A967A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4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DDFE74-0E5A-412E-8193-1B97B9D4D0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73" t="19959" r="9216" b="14281"/>
          <a:stretch/>
        </p:blipFill>
        <p:spPr>
          <a:xfrm>
            <a:off x="3252659" y="2069804"/>
            <a:ext cx="1113805" cy="9223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65EE161-1AEC-450A-8D51-8D02207D1332}"/>
              </a:ext>
            </a:extLst>
          </p:cNvPr>
          <p:cNvGrpSpPr/>
          <p:nvPr/>
        </p:nvGrpSpPr>
        <p:grpSpPr>
          <a:xfrm>
            <a:off x="7946019" y="2043950"/>
            <a:ext cx="884711" cy="860451"/>
            <a:chOff x="1600198" y="5700690"/>
            <a:chExt cx="858836" cy="860421"/>
          </a:xfrm>
        </p:grpSpPr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B18CAB49-7209-44A8-942B-33869FFEEE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0198" y="5700690"/>
              <a:ext cx="858836" cy="860421"/>
            </a:xfrm>
            <a:custGeom>
              <a:avLst/>
              <a:gdLst>
                <a:gd name="T0" fmla="*/ 883 w 1069"/>
                <a:gd name="T1" fmla="*/ 186 h 1070"/>
                <a:gd name="T2" fmla="*/ 211 w 1069"/>
                <a:gd name="T3" fmla="*/ 186 h 1070"/>
                <a:gd name="T4" fmla="*/ 164 w 1069"/>
                <a:gd name="T5" fmla="*/ 805 h 1070"/>
                <a:gd name="T6" fmla="*/ 145 w 1069"/>
                <a:gd name="T7" fmla="*/ 818 h 1070"/>
                <a:gd name="T8" fmla="*/ 29 w 1069"/>
                <a:gd name="T9" fmla="*/ 935 h 1070"/>
                <a:gd name="T10" fmla="*/ 29 w 1069"/>
                <a:gd name="T11" fmla="*/ 1041 h 1070"/>
                <a:gd name="T12" fmla="*/ 135 w 1069"/>
                <a:gd name="T13" fmla="*/ 1041 h 1070"/>
                <a:gd name="T14" fmla="*/ 251 w 1069"/>
                <a:gd name="T15" fmla="*/ 924 h 1070"/>
                <a:gd name="T16" fmla="*/ 265 w 1069"/>
                <a:gd name="T17" fmla="*/ 905 h 1070"/>
                <a:gd name="T18" fmla="*/ 883 w 1069"/>
                <a:gd name="T19" fmla="*/ 859 h 1070"/>
                <a:gd name="T20" fmla="*/ 883 w 1069"/>
                <a:gd name="T21" fmla="*/ 186 h 1070"/>
                <a:gd name="T22" fmla="*/ 817 w 1069"/>
                <a:gd name="T23" fmla="*/ 793 h 1070"/>
                <a:gd name="T24" fmla="*/ 277 w 1069"/>
                <a:gd name="T25" fmla="*/ 793 h 1070"/>
                <a:gd name="T26" fmla="*/ 277 w 1069"/>
                <a:gd name="T27" fmla="*/ 252 h 1070"/>
                <a:gd name="T28" fmla="*/ 817 w 1069"/>
                <a:gd name="T29" fmla="*/ 252 h 1070"/>
                <a:gd name="T30" fmla="*/ 817 w 1069"/>
                <a:gd name="T31" fmla="*/ 793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9" h="1070">
                  <a:moveTo>
                    <a:pt x="883" y="186"/>
                  </a:moveTo>
                  <a:cubicBezTo>
                    <a:pt x="698" y="0"/>
                    <a:pt x="396" y="0"/>
                    <a:pt x="211" y="186"/>
                  </a:cubicBezTo>
                  <a:cubicBezTo>
                    <a:pt x="42" y="355"/>
                    <a:pt x="26" y="619"/>
                    <a:pt x="164" y="805"/>
                  </a:cubicBezTo>
                  <a:cubicBezTo>
                    <a:pt x="157" y="808"/>
                    <a:pt x="151" y="813"/>
                    <a:pt x="145" y="818"/>
                  </a:cubicBezTo>
                  <a:cubicBezTo>
                    <a:pt x="29" y="935"/>
                    <a:pt x="29" y="935"/>
                    <a:pt x="29" y="935"/>
                  </a:cubicBezTo>
                  <a:cubicBezTo>
                    <a:pt x="0" y="964"/>
                    <a:pt x="0" y="1012"/>
                    <a:pt x="29" y="1041"/>
                  </a:cubicBezTo>
                  <a:cubicBezTo>
                    <a:pt x="58" y="1070"/>
                    <a:pt x="105" y="1070"/>
                    <a:pt x="135" y="1041"/>
                  </a:cubicBezTo>
                  <a:cubicBezTo>
                    <a:pt x="251" y="924"/>
                    <a:pt x="251" y="924"/>
                    <a:pt x="251" y="924"/>
                  </a:cubicBezTo>
                  <a:cubicBezTo>
                    <a:pt x="257" y="918"/>
                    <a:pt x="261" y="912"/>
                    <a:pt x="265" y="905"/>
                  </a:cubicBezTo>
                  <a:cubicBezTo>
                    <a:pt x="451" y="1043"/>
                    <a:pt x="715" y="1027"/>
                    <a:pt x="883" y="859"/>
                  </a:cubicBezTo>
                  <a:cubicBezTo>
                    <a:pt x="1069" y="673"/>
                    <a:pt x="1069" y="372"/>
                    <a:pt x="883" y="186"/>
                  </a:cubicBezTo>
                  <a:close/>
                  <a:moveTo>
                    <a:pt x="817" y="793"/>
                  </a:moveTo>
                  <a:cubicBezTo>
                    <a:pt x="668" y="942"/>
                    <a:pt x="426" y="942"/>
                    <a:pt x="277" y="793"/>
                  </a:cubicBezTo>
                  <a:cubicBezTo>
                    <a:pt x="127" y="643"/>
                    <a:pt x="127" y="401"/>
                    <a:pt x="277" y="252"/>
                  </a:cubicBezTo>
                  <a:cubicBezTo>
                    <a:pt x="426" y="103"/>
                    <a:pt x="668" y="103"/>
                    <a:pt x="817" y="252"/>
                  </a:cubicBezTo>
                  <a:cubicBezTo>
                    <a:pt x="966" y="401"/>
                    <a:pt x="966" y="643"/>
                    <a:pt x="817" y="793"/>
                  </a:cubicBezTo>
                  <a:close/>
                </a:path>
              </a:pathLst>
            </a:custGeom>
            <a:solidFill>
              <a:srgbClr val="007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Helvetica Neue" panose="02000503000000020004"/>
              </a:endParaRPr>
            </a:p>
          </p:txBody>
        </p:sp>
        <p:sp>
          <p:nvSpPr>
            <p:cNvPr id="16" name="Oval 25">
              <a:extLst>
                <a:ext uri="{FF2B5EF4-FFF2-40B4-BE49-F238E27FC236}">
                  <a16:creationId xmlns:a16="http://schemas.microsoft.com/office/drawing/2014/main" id="{E5D38B2F-2695-4D98-85CD-22DFDA8C5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449" y="5932469"/>
              <a:ext cx="144462" cy="142874"/>
            </a:xfrm>
            <a:prstGeom prst="ellipse">
              <a:avLst/>
            </a:prstGeom>
            <a:solidFill>
              <a:srgbClr val="FCB0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Helvetica Neue" panose="02000503000000020004"/>
              </a:endParaRPr>
            </a:p>
          </p:txBody>
        </p:sp>
        <p:sp>
          <p:nvSpPr>
            <p:cNvPr id="17" name="Oval 26">
              <a:extLst>
                <a:ext uri="{FF2B5EF4-FFF2-40B4-BE49-F238E27FC236}">
                  <a16:creationId xmlns:a16="http://schemas.microsoft.com/office/drawing/2014/main" id="{39FEC66F-3467-4A8C-9311-12D7B3FF3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8198" y="5932474"/>
              <a:ext cx="142874" cy="142874"/>
            </a:xfrm>
            <a:prstGeom prst="ellipse">
              <a:avLst/>
            </a:prstGeom>
            <a:solidFill>
              <a:srgbClr val="FCB0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Helvetica Neue" panose="02000503000000020004"/>
              </a:endParaRPr>
            </a:p>
          </p:txBody>
        </p:sp>
        <p:sp>
          <p:nvSpPr>
            <p:cNvPr id="18" name="Oval 27">
              <a:extLst>
                <a:ext uri="{FF2B5EF4-FFF2-40B4-BE49-F238E27FC236}">
                  <a16:creationId xmlns:a16="http://schemas.microsoft.com/office/drawing/2014/main" id="{CC47C1BA-20E6-4ACA-B3D4-540116DDF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450" y="6161085"/>
              <a:ext cx="144463" cy="142874"/>
            </a:xfrm>
            <a:prstGeom prst="ellipse">
              <a:avLst/>
            </a:prstGeom>
            <a:solidFill>
              <a:srgbClr val="FCB0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Helvetica Neue" panose="02000503000000020004"/>
              </a:endParaRPr>
            </a:p>
          </p:txBody>
        </p:sp>
        <p:sp>
          <p:nvSpPr>
            <p:cNvPr id="19" name="Oval 28">
              <a:extLst>
                <a:ext uri="{FF2B5EF4-FFF2-40B4-BE49-F238E27FC236}">
                  <a16:creationId xmlns:a16="http://schemas.microsoft.com/office/drawing/2014/main" id="{EAB93C17-F7EF-44FE-B6F1-A2CB03499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8200" y="6161083"/>
              <a:ext cx="142874" cy="142874"/>
            </a:xfrm>
            <a:prstGeom prst="ellipse">
              <a:avLst/>
            </a:prstGeom>
            <a:solidFill>
              <a:srgbClr val="FCB0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Helvetica Neue" panose="02000503000000020004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C8A4D0D3-9E95-4701-8A1E-3F64E2CA9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5313" y="5953125"/>
              <a:ext cx="333374" cy="334963"/>
            </a:xfrm>
            <a:custGeom>
              <a:avLst/>
              <a:gdLst>
                <a:gd name="T0" fmla="*/ 406 w 415"/>
                <a:gd name="T1" fmla="*/ 216 h 415"/>
                <a:gd name="T2" fmla="*/ 415 w 415"/>
                <a:gd name="T3" fmla="*/ 207 h 415"/>
                <a:gd name="T4" fmla="*/ 406 w 415"/>
                <a:gd name="T5" fmla="*/ 199 h 415"/>
                <a:gd name="T6" fmla="*/ 216 w 415"/>
                <a:gd name="T7" fmla="*/ 199 h 415"/>
                <a:gd name="T8" fmla="*/ 216 w 415"/>
                <a:gd name="T9" fmla="*/ 9 h 415"/>
                <a:gd name="T10" fmla="*/ 207 w 415"/>
                <a:gd name="T11" fmla="*/ 0 h 415"/>
                <a:gd name="T12" fmla="*/ 199 w 415"/>
                <a:gd name="T13" fmla="*/ 9 h 415"/>
                <a:gd name="T14" fmla="*/ 199 w 415"/>
                <a:gd name="T15" fmla="*/ 199 h 415"/>
                <a:gd name="T16" fmla="*/ 9 w 415"/>
                <a:gd name="T17" fmla="*/ 199 h 415"/>
                <a:gd name="T18" fmla="*/ 0 w 415"/>
                <a:gd name="T19" fmla="*/ 207 h 415"/>
                <a:gd name="T20" fmla="*/ 9 w 415"/>
                <a:gd name="T21" fmla="*/ 216 h 415"/>
                <a:gd name="T22" fmla="*/ 199 w 415"/>
                <a:gd name="T23" fmla="*/ 216 h 415"/>
                <a:gd name="T24" fmla="*/ 199 w 415"/>
                <a:gd name="T25" fmla="*/ 406 h 415"/>
                <a:gd name="T26" fmla="*/ 207 w 415"/>
                <a:gd name="T27" fmla="*/ 415 h 415"/>
                <a:gd name="T28" fmla="*/ 216 w 415"/>
                <a:gd name="T29" fmla="*/ 406 h 415"/>
                <a:gd name="T30" fmla="*/ 216 w 415"/>
                <a:gd name="T31" fmla="*/ 216 h 415"/>
                <a:gd name="T32" fmla="*/ 406 w 415"/>
                <a:gd name="T33" fmla="*/ 216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5" h="415">
                  <a:moveTo>
                    <a:pt x="406" y="216"/>
                  </a:moveTo>
                  <a:cubicBezTo>
                    <a:pt x="411" y="216"/>
                    <a:pt x="415" y="212"/>
                    <a:pt x="415" y="207"/>
                  </a:cubicBezTo>
                  <a:cubicBezTo>
                    <a:pt x="415" y="203"/>
                    <a:pt x="411" y="199"/>
                    <a:pt x="406" y="199"/>
                  </a:cubicBezTo>
                  <a:cubicBezTo>
                    <a:pt x="216" y="199"/>
                    <a:pt x="216" y="199"/>
                    <a:pt x="216" y="199"/>
                  </a:cubicBezTo>
                  <a:cubicBezTo>
                    <a:pt x="216" y="9"/>
                    <a:pt x="216" y="9"/>
                    <a:pt x="216" y="9"/>
                  </a:cubicBezTo>
                  <a:cubicBezTo>
                    <a:pt x="216" y="4"/>
                    <a:pt x="212" y="0"/>
                    <a:pt x="207" y="0"/>
                  </a:cubicBezTo>
                  <a:cubicBezTo>
                    <a:pt x="203" y="0"/>
                    <a:pt x="199" y="4"/>
                    <a:pt x="199" y="9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9" y="199"/>
                    <a:pt x="9" y="199"/>
                    <a:pt x="9" y="199"/>
                  </a:cubicBezTo>
                  <a:cubicBezTo>
                    <a:pt x="4" y="199"/>
                    <a:pt x="0" y="203"/>
                    <a:pt x="0" y="207"/>
                  </a:cubicBezTo>
                  <a:cubicBezTo>
                    <a:pt x="0" y="212"/>
                    <a:pt x="4" y="216"/>
                    <a:pt x="9" y="216"/>
                  </a:cubicBezTo>
                  <a:cubicBezTo>
                    <a:pt x="199" y="216"/>
                    <a:pt x="199" y="216"/>
                    <a:pt x="199" y="216"/>
                  </a:cubicBezTo>
                  <a:cubicBezTo>
                    <a:pt x="199" y="406"/>
                    <a:pt x="199" y="406"/>
                    <a:pt x="199" y="406"/>
                  </a:cubicBezTo>
                  <a:cubicBezTo>
                    <a:pt x="199" y="411"/>
                    <a:pt x="203" y="415"/>
                    <a:pt x="207" y="415"/>
                  </a:cubicBezTo>
                  <a:cubicBezTo>
                    <a:pt x="212" y="415"/>
                    <a:pt x="216" y="411"/>
                    <a:pt x="216" y="406"/>
                  </a:cubicBezTo>
                  <a:cubicBezTo>
                    <a:pt x="216" y="216"/>
                    <a:pt x="216" y="216"/>
                    <a:pt x="216" y="216"/>
                  </a:cubicBezTo>
                  <a:lnTo>
                    <a:pt x="406" y="216"/>
                  </a:lnTo>
                  <a:close/>
                </a:path>
              </a:pathLst>
            </a:custGeom>
            <a:solidFill>
              <a:srgbClr val="FCB0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Helvetica Neue" panose="02000503000000020004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F03EAAF-2D32-4735-B1D0-B66CF0C358D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7612" y="1724677"/>
            <a:ext cx="1512783" cy="1512783"/>
          </a:xfrm>
          <a:prstGeom prst="rect">
            <a:avLst/>
          </a:prstGeom>
        </p:spPr>
      </p:pic>
      <p:pic>
        <p:nvPicPr>
          <p:cNvPr id="25" name="Graphic 24" descr="Upward trend">
            <a:extLst>
              <a:ext uri="{FF2B5EF4-FFF2-40B4-BE49-F238E27FC236}">
                <a16:creationId xmlns:a16="http://schemas.microsoft.com/office/drawing/2014/main" id="{9FE03853-25CC-44B0-A1BE-FDB50BA86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2653" y="2043950"/>
            <a:ext cx="914400" cy="914400"/>
          </a:xfrm>
          <a:prstGeom prst="rect">
            <a:avLst/>
          </a:prstGeom>
        </p:spPr>
      </p:pic>
      <p:pic>
        <p:nvPicPr>
          <p:cNvPr id="27" name="Graphic 26" descr="Head with gears">
            <a:extLst>
              <a:ext uri="{FF2B5EF4-FFF2-40B4-BE49-F238E27FC236}">
                <a16:creationId xmlns:a16="http://schemas.microsoft.com/office/drawing/2014/main" id="{C9909DB6-57EA-4F38-BBBB-16BF970B35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85107" y="20169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3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3764" y="958706"/>
            <a:ext cx="7798131" cy="511505"/>
          </a:xfrm>
        </p:spPr>
        <p:txBody>
          <a:bodyPr/>
          <a:lstStyle/>
          <a:p>
            <a:r>
              <a:rPr lang="en-US" sz="4800" dirty="0">
                <a:latin typeface="Impact" panose="020B0806030902050204" pitchFamily="34" charset="0"/>
              </a:rPr>
              <a:t>Dashboard - TrendChart</a:t>
            </a:r>
            <a:endParaRPr lang="en-US" sz="4800" cap="none" dirty="0">
              <a:latin typeface="Impact" panose="020B080603090205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63" y="1791633"/>
            <a:ext cx="6842678" cy="37216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FF4C6E-DA91-42D4-8620-023C9AB64807}"/>
              </a:ext>
            </a:extLst>
          </p:cNvPr>
          <p:cNvSpPr/>
          <p:nvPr/>
        </p:nvSpPr>
        <p:spPr>
          <a:xfrm>
            <a:off x="855306" y="56251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How Export and Import trend over period of 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</a:rPr>
              <a:t>Built using Bokeh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</a:rPr>
              <a:t>Y-axis defines trade values in million dollars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</a:rPr>
              <a:t>X-axis defines financial years</a:t>
            </a:r>
            <a:endParaRPr lang="en-US" b="1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876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05E4FC-822A-4AD3-8D2A-9681D995E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225" y="692103"/>
            <a:ext cx="8576842" cy="48244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7E6EF-26BD-46C1-8BF5-43E545ED6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936" y="62650"/>
            <a:ext cx="7798131" cy="511505"/>
          </a:xfrm>
        </p:spPr>
        <p:txBody>
          <a:bodyPr/>
          <a:lstStyle/>
          <a:p>
            <a:r>
              <a:rPr lang="en-US" sz="4800" dirty="0">
                <a:latin typeface="Impact" panose="020B0806030902050204" pitchFamily="34" charset="0"/>
              </a:rPr>
              <a:t>TrendChart after Printout</a:t>
            </a:r>
            <a:endParaRPr lang="en-US" sz="4800" cap="none" dirty="0">
              <a:latin typeface="Impact" panose="020B080603090205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598C22-F97A-474D-AB4A-28568536BB36}"/>
              </a:ext>
            </a:extLst>
          </p:cNvPr>
          <p:cNvSpPr/>
          <p:nvPr/>
        </p:nvSpPr>
        <p:spPr>
          <a:xfrm>
            <a:off x="0" y="1110343"/>
            <a:ext cx="2363821" cy="94358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Legends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0B963A1-43E7-4923-B190-40B2F791A21F}"/>
              </a:ext>
            </a:extLst>
          </p:cNvPr>
          <p:cNvSpPr/>
          <p:nvPr/>
        </p:nvSpPr>
        <p:spPr>
          <a:xfrm>
            <a:off x="2363821" y="1346238"/>
            <a:ext cx="687289" cy="4717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A7C62A-394B-4636-B260-06ACF1E6EF9A}"/>
              </a:ext>
            </a:extLst>
          </p:cNvPr>
          <p:cNvSpPr/>
          <p:nvPr/>
        </p:nvSpPr>
        <p:spPr>
          <a:xfrm>
            <a:off x="2899936" y="5713512"/>
            <a:ext cx="4674636" cy="9144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Ease of readability after Print out</a:t>
            </a:r>
          </a:p>
        </p:txBody>
      </p:sp>
    </p:spTree>
    <p:extLst>
      <p:ext uri="{BB962C8B-B14F-4D97-AF65-F5344CB8AC3E}">
        <p14:creationId xmlns:p14="http://schemas.microsoft.com/office/powerpoint/2010/main" val="295427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3764" y="958706"/>
            <a:ext cx="7798131" cy="511505"/>
          </a:xfrm>
        </p:spPr>
        <p:txBody>
          <a:bodyPr/>
          <a:lstStyle/>
          <a:p>
            <a:r>
              <a:rPr lang="en-US" sz="4800" dirty="0">
                <a:latin typeface="Impact" panose="020B0806030902050204" pitchFamily="34" charset="0"/>
              </a:rPr>
              <a:t>Dashboard - </a:t>
            </a:r>
            <a:r>
              <a:rPr lang="en-US" sz="4800" dirty="0" err="1">
                <a:latin typeface="Impact" panose="020B0806030902050204" pitchFamily="34" charset="0"/>
              </a:rPr>
              <a:t>GeoMap</a:t>
            </a:r>
            <a:endParaRPr lang="en-US" sz="4800" cap="none" dirty="0">
              <a:latin typeface="Impact" panose="020B080603090205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907" y="1680188"/>
            <a:ext cx="7368988" cy="392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45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538E2-8AD4-47E2-8BBF-29640A6A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Heatmap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E1C10-8B64-4772-989E-19BDF0294515}"/>
              </a:ext>
            </a:extLst>
          </p:cNvPr>
          <p:cNvSpPr txBox="1"/>
          <p:nvPr/>
        </p:nvSpPr>
        <p:spPr>
          <a:xfrm>
            <a:off x="1524000" y="1940560"/>
            <a:ext cx="9743440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</a:rPr>
              <a:t>Geomap</a:t>
            </a:r>
            <a:r>
              <a:rPr lang="en-US" sz="2400" dirty="0">
                <a:solidFill>
                  <a:schemeClr val="tx2"/>
                </a:solidFill>
              </a:rPr>
              <a:t> can not show Economic groups such as EURO, ASEAN, OPEC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Heatmap can provide most granular details of dataset in an Interactive manner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Heatmap can provide Country’s Economic status at a glance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We can see Export and Import transactions side-by-side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Heatmap shows all Trade categories in same plot</a:t>
            </a:r>
          </a:p>
        </p:txBody>
      </p:sp>
    </p:spTree>
    <p:extLst>
      <p:ext uri="{BB962C8B-B14F-4D97-AF65-F5344CB8AC3E}">
        <p14:creationId xmlns:p14="http://schemas.microsoft.com/office/powerpoint/2010/main" val="2812475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3764" y="958706"/>
            <a:ext cx="7798131" cy="511505"/>
          </a:xfrm>
        </p:spPr>
        <p:txBody>
          <a:bodyPr/>
          <a:lstStyle/>
          <a:p>
            <a:r>
              <a:rPr lang="en-US" sz="4800" dirty="0">
                <a:latin typeface="Impact" panose="020B0806030902050204" pitchFamily="34" charset="0"/>
              </a:rPr>
              <a:t>Dashboard - </a:t>
            </a:r>
            <a:r>
              <a:rPr lang="en-US" sz="4800" dirty="0" err="1">
                <a:latin typeface="Impact" panose="020B0806030902050204" pitchFamily="34" charset="0"/>
              </a:rPr>
              <a:t>HeatMap</a:t>
            </a:r>
            <a:endParaRPr lang="en-US" sz="4800" cap="none" dirty="0">
              <a:latin typeface="Impact" panose="020B080603090205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326" y="1568823"/>
            <a:ext cx="8434109" cy="422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6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575" y="939693"/>
            <a:ext cx="1934398" cy="219804"/>
          </a:xfrm>
        </p:spPr>
        <p:txBody>
          <a:bodyPr/>
          <a:lstStyle/>
          <a:p>
            <a:r>
              <a:rPr lang="en-US" sz="2400" dirty="0"/>
              <a:t>Related Work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07" y="1278824"/>
            <a:ext cx="8410613" cy="30360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9621" y="4576713"/>
            <a:ext cx="10906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Missing Geographical 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Can not visualize the trade patterns over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Hard to visualize which commodity contributes to what trade: export/import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Boxes get small and hard to read on the bottom right of the chart.</a:t>
            </a:r>
          </a:p>
        </p:txBody>
      </p:sp>
    </p:spTree>
    <p:extLst>
      <p:ext uri="{BB962C8B-B14F-4D97-AF65-F5344CB8AC3E}">
        <p14:creationId xmlns:p14="http://schemas.microsoft.com/office/powerpoint/2010/main" val="3232691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567" y="1059842"/>
            <a:ext cx="5995383" cy="230796"/>
          </a:xfrm>
        </p:spPr>
        <p:txBody>
          <a:bodyPr/>
          <a:lstStyle/>
          <a:p>
            <a:r>
              <a:rPr lang="en-US" sz="2800" dirty="0"/>
              <a:t>Research Question/ Objective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3038" y="3405188"/>
            <a:ext cx="9205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Analyze WTO merchandise trade values annual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Visualize the data and indicate the trade pattern.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Distinguish indicator for trade expansion, political policies, trade events.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Visualize the impact of historical events such as recession of 2008, 911 terror attack, Arab spring etc.  </a:t>
            </a:r>
            <a:br>
              <a:rPr lang="en-US" dirty="0"/>
            </a:b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2" y="1409698"/>
            <a:ext cx="2090741" cy="209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1863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9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874644_Trading cards_AAS_v3" id="{4E496154-558D-4612-A753-0794614ED79B}" vid="{A8FAAD10-755F-4F52-9B7F-8A15476B6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6F44E19-6F9C-40C6-8F6B-82886B9019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0FA373-FC71-43C5-B962-D433940CCD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05DA89-9689-4EB7-83A3-32913C232C3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Trading cards</Template>
  <TotalTime>0</TotalTime>
  <Words>1209</Words>
  <Application>Microsoft Office PowerPoint</Application>
  <PresentationFormat>Widescreen</PresentationFormat>
  <Paragraphs>92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CMR9</vt:lpstr>
      <vt:lpstr>Franklin Gothic Book</vt:lpstr>
      <vt:lpstr>Helvetica Neue</vt:lpstr>
      <vt:lpstr>Impact</vt:lpstr>
      <vt:lpstr>Crop</vt:lpstr>
      <vt:lpstr>Global Trade Spectrum using bokeh</vt:lpstr>
      <vt:lpstr>Motivation</vt:lpstr>
      <vt:lpstr>Dashboard - TrendChart</vt:lpstr>
      <vt:lpstr>TrendChart after Printout</vt:lpstr>
      <vt:lpstr>Dashboard - GeoMap</vt:lpstr>
      <vt:lpstr>Why Heatmap ?</vt:lpstr>
      <vt:lpstr>Dashboard - HeatMap</vt:lpstr>
      <vt:lpstr>Related Work</vt:lpstr>
      <vt:lpstr>Research Question/ Objective</vt:lpstr>
      <vt:lpstr>Conclusion</vt:lpstr>
      <vt:lpstr>Future Work</vt:lpstr>
      <vt:lpstr>References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2019-07-16T03:02:23Z</dcterms:created>
  <dcterms:modified xsi:type="dcterms:W3CDTF">2019-07-20T20:01:12Z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